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87" r:id="rId2"/>
    <p:sldId id="393" r:id="rId3"/>
    <p:sldId id="394" r:id="rId4"/>
    <p:sldId id="395" r:id="rId5"/>
    <p:sldId id="396" r:id="rId6"/>
    <p:sldId id="397" r:id="rId7"/>
    <p:sldId id="398" r:id="rId8"/>
    <p:sldId id="407" r:id="rId9"/>
    <p:sldId id="408" r:id="rId10"/>
    <p:sldId id="409" r:id="rId11"/>
    <p:sldId id="404" r:id="rId12"/>
    <p:sldId id="405" r:id="rId13"/>
    <p:sldId id="413" r:id="rId14"/>
    <p:sldId id="406" r:id="rId15"/>
    <p:sldId id="410" r:id="rId16"/>
    <p:sldId id="411" r:id="rId17"/>
    <p:sldId id="414" r:id="rId18"/>
    <p:sldId id="412" r:id="rId19"/>
    <p:sldId id="399" r:id="rId20"/>
    <p:sldId id="400" r:id="rId21"/>
    <p:sldId id="401" r:id="rId22"/>
    <p:sldId id="402" r:id="rId23"/>
    <p:sldId id="403" r:id="rId24"/>
    <p:sldId id="415" r:id="rId25"/>
    <p:sldId id="416" r:id="rId26"/>
    <p:sldId id="417" r:id="rId27"/>
    <p:sldId id="422" r:id="rId28"/>
    <p:sldId id="423" r:id="rId29"/>
    <p:sldId id="424" r:id="rId30"/>
    <p:sldId id="425" r:id="rId31"/>
    <p:sldId id="426" r:id="rId32"/>
    <p:sldId id="419" r:id="rId33"/>
    <p:sldId id="420" r:id="rId34"/>
    <p:sldId id="421" r:id="rId35"/>
    <p:sldId id="427" r:id="rId36"/>
    <p:sldId id="428" r:id="rId37"/>
    <p:sldId id="429" r:id="rId38"/>
    <p:sldId id="430" r:id="rId39"/>
    <p:sldId id="256" r:id="rId4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23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Middleware projects 2020</a:t>
            </a:r>
          </a:p>
          <a:p>
            <a:r>
              <a:rPr lang="it-IT" sz="1800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2750F5F-0441-4A6F-B364-1677E6EA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3" y="2795946"/>
            <a:ext cx="3048264" cy="29187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B2EBC3-0376-462B-8FC1-ABA48330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24" y="2795946"/>
            <a:ext cx="3078747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1</a:t>
            </a:r>
          </a:p>
          <a:p>
            <a:r>
              <a:rPr lang="it-IT" dirty="0"/>
              <a:t>	serial   			    			vs 			4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99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E861774-F51B-4100-A424-95AB3DA0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7" y="2803820"/>
            <a:ext cx="3322608" cy="2979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0E4A23B-FEA2-423D-B9B0-858C137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35" y="2803820"/>
            <a:ext cx="3330229" cy="301016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71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7" y="2826680"/>
            <a:ext cx="3223539" cy="29720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0B752A-1DAC-45EE-BAF4-3D141D1C7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"/>
          <a:stretch/>
        </p:blipFill>
        <p:spPr>
          <a:xfrm>
            <a:off x="880358" y="2826680"/>
            <a:ext cx="3193057" cy="29339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17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CB844DC-9C0E-4C82-A0BD-2E62E18C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80620"/>
            <a:ext cx="3215919" cy="29263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4" y="2826680"/>
            <a:ext cx="3223539" cy="297205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03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D96EA19-811E-4B77-9FEB-47E6D508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9058"/>
            <a:ext cx="3215919" cy="29263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3A3C99-1A69-47D5-84F9-4C6BD8F6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0" y="2819058"/>
            <a:ext cx="3840813" cy="30025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4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83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6D6FD2-47CC-4116-8242-37EB1AC3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65930"/>
            <a:ext cx="3193057" cy="29872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B1E0C5-8E78-4577-AAD6-AE113A00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8" y="2807844"/>
            <a:ext cx="3033023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7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06" y="2766060"/>
            <a:ext cx="3040643" cy="28577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2239231-430C-4257-BFAC-4E0E55CB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1" y="2758440"/>
            <a:ext cx="3193057" cy="29872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01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182AA21-E188-4C5F-A8B0-B6016CEF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807687"/>
            <a:ext cx="3078747" cy="28653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7" y="2792606"/>
            <a:ext cx="3040643" cy="28577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35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1C53FA3B-7963-4A68-AA06-E0241DAD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1188"/>
            <a:ext cx="3078747" cy="28653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E43B02-B34D-4FC3-A1AC-5D6F1B8E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8326"/>
            <a:ext cx="3154953" cy="29110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8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8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cores and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,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, set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4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7956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Parallelization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thread-level</a:t>
            </a:r>
            <a:r>
              <a:rPr lang="it-IT" dirty="0"/>
              <a:t> (</a:t>
            </a:r>
            <a:r>
              <a:rPr lang="it-IT" dirty="0" err="1"/>
              <a:t>OpenMP</a:t>
            </a:r>
            <a:r>
              <a:rPr lang="it-IT" dirty="0"/>
              <a:t>) and </a:t>
            </a:r>
            <a:r>
              <a:rPr lang="it-IT" dirty="0" err="1"/>
              <a:t>process-level</a:t>
            </a:r>
            <a:r>
              <a:rPr lang="it-IT" dirty="0"/>
              <a:t> (MPI)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5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Free of data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Setup and reading </a:t>
            </a:r>
            <a:r>
              <a:rPr lang="it-IT" dirty="0" err="1"/>
              <a:t>operations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Setup of </a:t>
            </a:r>
            <a:r>
              <a:rPr lang="it-IT" dirty="0" err="1"/>
              <a:t>configuration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cores, </a:t>
            </a:r>
            <a:r>
              <a:rPr lang="it-IT" dirty="0" err="1"/>
              <a:t>memory</a:t>
            </a:r>
            <a:r>
              <a:rPr lang="it-IT" dirty="0"/>
              <a:t>, 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Creation</a:t>
            </a:r>
            <a:r>
              <a:rPr lang="it-IT" dirty="0"/>
              <a:t> of the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Reading from </a:t>
            </a:r>
            <a:r>
              <a:rPr lang="it-IT" dirty="0" err="1"/>
              <a:t>csv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Selection</a:t>
            </a:r>
            <a:r>
              <a:rPr lang="it-IT" dirty="0"/>
              <a:t> of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of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of a </a:t>
            </a:r>
            <a:r>
              <a:rPr lang="it-IT" dirty="0" err="1"/>
              <a:t>column</a:t>
            </a:r>
            <a:r>
              <a:rPr lang="it-IT" dirty="0"/>
              <a:t> to </a:t>
            </a:r>
            <a:r>
              <a:rPr lang="it-IT" dirty="0" err="1"/>
              <a:t>summarize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«</a:t>
            </a:r>
            <a:r>
              <a:rPr lang="it-IT" dirty="0" err="1"/>
              <a:t>killed</a:t>
            </a:r>
            <a:r>
              <a:rPr lang="it-IT" dirty="0"/>
              <a:t>» </a:t>
            </a:r>
            <a:r>
              <a:rPr lang="it-IT" dirty="0" err="1"/>
              <a:t>ones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of </a:t>
            </a:r>
            <a:r>
              <a:rPr lang="it-IT" dirty="0" err="1"/>
              <a:t>min</a:t>
            </a:r>
            <a:r>
              <a:rPr lang="it-IT" dirty="0"/>
              <a:t> and max date </a:t>
            </a:r>
            <a:r>
              <a:rPr lang="it-IT" dirty="0" err="1"/>
              <a:t>through</a:t>
            </a:r>
            <a:r>
              <a:rPr lang="it-IT" dirty="0"/>
              <a:t> the database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select</a:t>
            </a:r>
            <a:r>
              <a:rPr lang="it-IT" dirty="0"/>
              <a:t> on date and </a:t>
            </a:r>
            <a:r>
              <a:rPr lang="it-IT" dirty="0" err="1"/>
              <a:t>min</a:t>
            </a:r>
            <a:r>
              <a:rPr lang="it-IT" dirty="0"/>
              <a:t>/max aggregate </a:t>
            </a:r>
            <a:r>
              <a:rPr lang="it-IT" dirty="0" err="1"/>
              <a:t>functions</a:t>
            </a:r>
            <a:r>
              <a:rPr lang="it-IT" dirty="0"/>
              <a:t> to know the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of the time</a:t>
            </a:r>
          </a:p>
        </p:txBody>
      </p:sp>
    </p:spTree>
    <p:extLst>
      <p:ext uri="{BB962C8B-B14F-4D97-AF65-F5344CB8AC3E}">
        <p14:creationId xmlns:p14="http://schemas.microsoft.com/office/powerpoint/2010/main" val="132299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filtered</a:t>
            </a:r>
            <a:r>
              <a:rPr lang="it-IT" dirty="0"/>
              <a:t> with predicate #killed &gt; 0,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tuples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base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Aggregate </a:t>
            </a:r>
            <a:r>
              <a:rPr lang="it-IT" dirty="0" err="1"/>
              <a:t>function</a:t>
            </a:r>
            <a:r>
              <a:rPr lang="it-IT" dirty="0"/>
              <a:t> «</a:t>
            </a:r>
            <a:r>
              <a:rPr lang="it-IT" dirty="0" err="1"/>
              <a:t>count</a:t>
            </a:r>
            <a:r>
              <a:rPr lang="it-IT" dirty="0"/>
              <a:t> by </a:t>
            </a:r>
            <a:r>
              <a:rPr lang="it-IT" dirty="0" err="1"/>
              <a:t>value</a:t>
            </a:r>
            <a:r>
              <a:rPr lang="it-IT" dirty="0"/>
              <a:t>» to sum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Print of the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class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Flat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name, support class 2&gt;, one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row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to </a:t>
            </a:r>
            <a:r>
              <a:rPr lang="it-IT" dirty="0" err="1"/>
              <a:t>find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information </a:t>
            </a:r>
            <a:r>
              <a:rPr lang="it-IT" dirty="0" err="1"/>
              <a:t>needed</a:t>
            </a:r>
            <a:r>
              <a:rPr lang="it-IT" dirty="0"/>
              <a:t>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Combine-by-key </a:t>
            </a:r>
            <a:r>
              <a:rPr lang="it-IT" dirty="0" err="1"/>
              <a:t>methodology</a:t>
            </a:r>
            <a:r>
              <a:rPr lang="it-IT" dirty="0"/>
              <a:t> to group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part of the database </a:t>
            </a:r>
            <a:r>
              <a:rPr lang="it-IT" dirty="0" err="1"/>
              <a:t>elaborated</a:t>
            </a:r>
            <a:r>
              <a:rPr lang="it-IT" dirty="0"/>
              <a:t> by the </a:t>
            </a:r>
            <a:r>
              <a:rPr lang="it-IT" dirty="0" err="1"/>
              <a:t>different</a:t>
            </a:r>
            <a:r>
              <a:rPr lang="it-IT" dirty="0"/>
              <a:t> workers </a:t>
            </a:r>
          </a:p>
        </p:txBody>
      </p:sp>
    </p:spTree>
    <p:extLst>
      <p:ext uri="{BB962C8B-B14F-4D97-AF65-F5344CB8AC3E}">
        <p14:creationId xmlns:p14="http://schemas.microsoft.com/office/powerpoint/2010/main" val="255776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3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support classes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borough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&lt;borough name, support class 3a&gt;, so to </a:t>
            </a:r>
            <a:r>
              <a:rPr lang="it-IT" dirty="0" err="1"/>
              <a:t>have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the name of the borough and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and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create the combine-by-key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and group the </a:t>
            </a:r>
            <a:r>
              <a:rPr lang="it-IT" dirty="0" err="1"/>
              <a:t>instances</a:t>
            </a:r>
            <a:r>
              <a:rPr lang="it-IT" dirty="0"/>
              <a:t> of «support class 3a» to </a:t>
            </a:r>
            <a:r>
              <a:rPr lang="it-IT" dirty="0" err="1"/>
              <a:t>another</a:t>
            </a:r>
            <a:r>
              <a:rPr lang="it-IT" dirty="0"/>
              <a:t> «support class 3b»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week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on </a:t>
            </a:r>
            <a:r>
              <a:rPr lang="it-IT" dirty="0" err="1"/>
              <a:t>different</a:t>
            </a:r>
            <a:r>
              <a:rPr lang="it-IT" dirty="0"/>
              <a:t> part of database,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</p:txBody>
      </p:sp>
    </p:spTree>
    <p:extLst>
      <p:ext uri="{BB962C8B-B14F-4D97-AF65-F5344CB8AC3E}">
        <p14:creationId xmlns:p14="http://schemas.microsoft.com/office/powerpoint/2010/main" val="19145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a cloud cluster with AWS Educate, on machines with 4 cores and 16 GB of RAM limited to </a:t>
            </a:r>
            <a:r>
              <a:rPr lang="it-IT" dirty="0" err="1"/>
              <a:t>around</a:t>
            </a:r>
            <a:r>
              <a:rPr lang="it-IT" dirty="0"/>
              <a:t> 10 GB per </a:t>
            </a:r>
            <a:r>
              <a:rPr lang="it-IT" dirty="0" err="1"/>
              <a:t>executor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«</a:t>
            </a:r>
            <a:r>
              <a:rPr lang="it-IT" dirty="0" err="1"/>
              <a:t>edge</a:t>
            </a:r>
            <a:r>
              <a:rPr lang="it-IT" dirty="0"/>
              <a:t> case» </a:t>
            </a:r>
            <a:r>
              <a:rPr lang="it-IT" dirty="0" err="1"/>
              <a:t>configurations</a:t>
            </a:r>
            <a:r>
              <a:rPr lang="it-IT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Tiny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core per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to </a:t>
            </a:r>
            <a:r>
              <a:rPr lang="it-IT" dirty="0" err="1"/>
              <a:t>completely</a:t>
            </a:r>
            <a:r>
              <a:rPr lang="it-IT" dirty="0"/>
              <a:t> exploits </a:t>
            </a:r>
            <a:r>
              <a:rPr lang="it-IT" dirty="0" err="1"/>
              <a:t>correctly</a:t>
            </a:r>
            <a:r>
              <a:rPr lang="it-IT" dirty="0"/>
              <a:t> the </a:t>
            </a:r>
            <a:r>
              <a:rPr lang="it-IT" dirty="0" err="1"/>
              <a:t>parallelism</a:t>
            </a:r>
            <a:r>
              <a:rPr lang="it-IT" dirty="0"/>
              <a:t> due to the overhead </a:t>
            </a:r>
            <a:r>
              <a:rPr lang="it-IT" dirty="0" err="1"/>
              <a:t>caused</a:t>
            </a:r>
            <a:r>
              <a:rPr lang="it-IT" dirty="0"/>
              <a:t> by the </a:t>
            </a:r>
            <a:r>
              <a:rPr lang="it-IT" dirty="0" err="1"/>
              <a:t>communication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executors</a:t>
            </a:r>
            <a:r>
              <a:rPr lang="it-IT" dirty="0"/>
              <a:t> and the JVM management;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throughput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higher</a:t>
            </a:r>
            <a:r>
              <a:rPr lang="it-IT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Fat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just one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cores </a:t>
            </a:r>
            <a:r>
              <a:rPr lang="it-IT" dirty="0" err="1"/>
              <a:t>provided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the best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leave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for the Spark framework overhead and throughput </a:t>
            </a:r>
            <a:r>
              <a:rPr lang="it-IT" dirty="0" err="1"/>
              <a:t>goes</a:t>
            </a:r>
            <a:r>
              <a:rPr lang="it-IT" dirty="0"/>
              <a:t> down </a:t>
            </a:r>
            <a:r>
              <a:rPr lang="it-IT" dirty="0" err="1"/>
              <a:t>drastically</a:t>
            </a:r>
            <a:r>
              <a:rPr lang="it-IT" dirty="0"/>
              <a:t>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good </a:t>
            </a:r>
            <a:r>
              <a:rPr lang="it-IT" dirty="0" err="1"/>
              <a:t>parallelism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low </a:t>
            </a:r>
            <a:r>
              <a:rPr lang="it-IT" dirty="0" err="1"/>
              <a:t>communication</a:t>
            </a:r>
            <a:r>
              <a:rPr lang="it-IT" dirty="0"/>
              <a:t> overhead </a:t>
            </a:r>
          </a:p>
        </p:txBody>
      </p:sp>
    </p:spTree>
    <p:extLst>
      <p:ext uri="{BB962C8B-B14F-4D97-AF65-F5344CB8AC3E}">
        <p14:creationId xmlns:p14="http://schemas.microsoft.com/office/powerpoint/2010/main" val="114951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best of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to exploit </a:t>
            </a:r>
            <a:r>
              <a:rPr lang="it-IT" dirty="0" err="1"/>
              <a:t>parallelism</a:t>
            </a:r>
            <a:r>
              <a:rPr lang="it-IT" dirty="0"/>
              <a:t> of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and throughput of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D882A4-C76C-43BE-9AF1-355B98D7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9" y="3176833"/>
            <a:ext cx="4129547" cy="22550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0E3514-D946-42D0-AE27-14DA3606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9" y="3176833"/>
            <a:ext cx="4129547" cy="22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Said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on the database </a:t>
            </a:r>
            <a:r>
              <a:rPr lang="it-IT" dirty="0" err="1"/>
              <a:t>provided</a:t>
            </a:r>
            <a:r>
              <a:rPr lang="it-IT" dirty="0"/>
              <a:t> and </a:t>
            </a:r>
            <a:r>
              <a:rPr lang="it-IT" dirty="0" err="1"/>
              <a:t>replicated</a:t>
            </a:r>
            <a:r>
              <a:rPr lang="it-IT" dirty="0"/>
              <a:t> 2, 4, 12 and 24 times,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differently</a:t>
            </a:r>
            <a:r>
              <a:rPr lang="it-IT" dirty="0"/>
              <a:t> from </a:t>
            </a:r>
            <a:r>
              <a:rPr lang="it-IT" dirty="0" err="1"/>
              <a:t>OpenMP</a:t>
            </a:r>
            <a:r>
              <a:rPr lang="it-IT" dirty="0"/>
              <a:t>-MPI, Spark performances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large </a:t>
            </a:r>
            <a:r>
              <a:rPr lang="it-IT" dirty="0" err="1"/>
              <a:t>enough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clusters with </a:t>
            </a:r>
            <a:r>
              <a:rPr lang="it-IT" dirty="0" err="1"/>
              <a:t>increasing</a:t>
            </a:r>
            <a:r>
              <a:rPr lang="it-IT" dirty="0"/>
              <a:t> size of workers, from 2 up to 6. In the following slide, 2, 4 and 6 workers’ </a:t>
            </a:r>
            <a:r>
              <a:rPr lang="it-IT" dirty="0" err="1"/>
              <a:t>executions</a:t>
            </a:r>
            <a:r>
              <a:rPr lang="it-IT" dirty="0"/>
              <a:t> are </a:t>
            </a:r>
            <a:r>
              <a:rPr lang="it-IT" dirty="0" err="1"/>
              <a:t>shown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databases sizes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previously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504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A39710-E0FE-4E4A-BC16-928AD6FA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6" t="17191" r="-768"/>
          <a:stretch/>
        </p:blipFill>
        <p:spPr>
          <a:xfrm>
            <a:off x="383076" y="2487650"/>
            <a:ext cx="3891233" cy="9413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B7AF53-D653-44B6-A403-0D3361EF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8" t="16148"/>
          <a:stretch/>
        </p:blipFill>
        <p:spPr>
          <a:xfrm>
            <a:off x="4765750" y="2487650"/>
            <a:ext cx="3891234" cy="9413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F511CE9-996E-4258-B374-99AC9C963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8" t="16148"/>
          <a:stretch/>
        </p:blipFill>
        <p:spPr>
          <a:xfrm>
            <a:off x="383074" y="4786599"/>
            <a:ext cx="3891235" cy="94135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E71B957-0C9D-4D64-B737-0EF271E86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98" t="19284"/>
          <a:stretch/>
        </p:blipFill>
        <p:spPr>
          <a:xfrm>
            <a:off x="4765750" y="4829113"/>
            <a:ext cx="3891234" cy="941350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x1</a:t>
            </a:r>
          </a:p>
          <a:p>
            <a:r>
              <a:rPr lang="it-IT" dirty="0"/>
              <a:t>1 master 2 workers			vs		1 master 4 workers</a:t>
            </a:r>
          </a:p>
        </p:txBody>
      </p:sp>
    </p:spTree>
    <p:extLst>
      <p:ext uri="{BB962C8B-B14F-4D97-AF65-F5344CB8AC3E}">
        <p14:creationId xmlns:p14="http://schemas.microsoft.com/office/powerpoint/2010/main" val="28584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x4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8AB634-5C23-4691-94A3-C353E6C8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5" y="2531654"/>
            <a:ext cx="4234114" cy="10225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3D6A27-1939-435A-B91B-A378FD80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35" y="2459210"/>
            <a:ext cx="4443365" cy="11674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AD332AA-0DC5-4F36-9D5A-DCCDBD53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39" y="4590415"/>
            <a:ext cx="4443365" cy="116741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FB30D2-E000-42EA-B5F2-07638BE6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35" y="4581848"/>
            <a:ext cx="4443365" cy="118454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FD2B064-74D9-41C0-B455-D4D15F743632}"/>
              </a:ext>
            </a:extLst>
          </p:cNvPr>
          <p:cNvSpPr/>
          <p:nvPr/>
        </p:nvSpPr>
        <p:spPr>
          <a:xfrm>
            <a:off x="383076" y="2773017"/>
            <a:ext cx="3980202" cy="268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5D9C3CC-EFFA-4A43-A960-37B5C2B62100}"/>
              </a:ext>
            </a:extLst>
          </p:cNvPr>
          <p:cNvSpPr/>
          <p:nvPr/>
        </p:nvSpPr>
        <p:spPr>
          <a:xfrm>
            <a:off x="4700635" y="2768738"/>
            <a:ext cx="4234114" cy="268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328728C-17F3-41C9-98E0-4622F56BE29D}"/>
              </a:ext>
            </a:extLst>
          </p:cNvPr>
          <p:cNvSpPr/>
          <p:nvPr/>
        </p:nvSpPr>
        <p:spPr>
          <a:xfrm>
            <a:off x="374115" y="3314699"/>
            <a:ext cx="3154276" cy="259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AED47B-9F19-456B-B53D-1635928BFFB6}"/>
              </a:ext>
            </a:extLst>
          </p:cNvPr>
          <p:cNvSpPr/>
          <p:nvPr/>
        </p:nvSpPr>
        <p:spPr>
          <a:xfrm>
            <a:off x="4700635" y="3357326"/>
            <a:ext cx="3154276" cy="259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05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x12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92CCDF-FDBE-4679-AF47-9F008AB4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2" y="2511753"/>
            <a:ext cx="4214878" cy="10623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9CF187C-E77F-4EDD-8780-AD6D0AA0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67" y="2511753"/>
            <a:ext cx="4398924" cy="11203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DDBFDD0-DB10-4C4A-8519-13BF209E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7" y="4581848"/>
            <a:ext cx="4398924" cy="112038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4E8BAAE-8E94-4D66-9970-CAF487F55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36" y="4581848"/>
            <a:ext cx="4398924" cy="113720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EFC5C37A-19AA-43B1-BE09-5A995D624FC7}"/>
              </a:ext>
            </a:extLst>
          </p:cNvPr>
          <p:cNvSpPr/>
          <p:nvPr/>
        </p:nvSpPr>
        <p:spPr>
          <a:xfrm>
            <a:off x="179882" y="278355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F413A6D-6F75-40A3-A191-0A6CB40AF2E6}"/>
              </a:ext>
            </a:extLst>
          </p:cNvPr>
          <p:cNvSpPr/>
          <p:nvPr/>
        </p:nvSpPr>
        <p:spPr>
          <a:xfrm>
            <a:off x="4700636" y="2791225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134F2CE-6B31-421A-8531-DD2D53934FB5}"/>
              </a:ext>
            </a:extLst>
          </p:cNvPr>
          <p:cNvSpPr/>
          <p:nvPr/>
        </p:nvSpPr>
        <p:spPr>
          <a:xfrm>
            <a:off x="228487" y="487549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87C5F11-8A8B-4868-AA88-D9E14619AF66}"/>
              </a:ext>
            </a:extLst>
          </p:cNvPr>
          <p:cNvSpPr/>
          <p:nvPr/>
        </p:nvSpPr>
        <p:spPr>
          <a:xfrm>
            <a:off x="4694198" y="487549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5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Setup and reading </a:t>
            </a:r>
            <a:r>
              <a:rPr lang="it-IT" dirty="0" err="1"/>
              <a:t>operations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Global MPI data </a:t>
            </a:r>
            <a:r>
              <a:rPr lang="it-IT" dirty="0" err="1"/>
              <a:t>structures</a:t>
            </a:r>
            <a:r>
              <a:rPr lang="it-IT" dirty="0"/>
              <a:t> setup and MPI-</a:t>
            </a:r>
            <a:r>
              <a:rPr lang="it-IT" dirty="0" err="1"/>
              <a:t>Datatype</a:t>
            </a:r>
            <a:r>
              <a:rPr lang="it-IT" dirty="0"/>
              <a:t> </a:t>
            </a:r>
            <a:r>
              <a:rPr lang="it-IT" dirty="0" err="1"/>
              <a:t>definitions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threads</a:t>
            </a:r>
            <a:r>
              <a:rPr lang="it-IT" dirty="0"/>
              <a:t> setup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for reading: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part of the file to </a:t>
            </a:r>
            <a:r>
              <a:rPr lang="it-IT" dirty="0" err="1"/>
              <a:t>read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to </a:t>
            </a:r>
            <a:r>
              <a:rPr lang="it-IT" dirty="0" err="1"/>
              <a:t>parallelize</a:t>
            </a:r>
            <a:r>
              <a:rPr lang="it-IT" dirty="0"/>
              <a:t> the processing of the </a:t>
            </a:r>
            <a:r>
              <a:rPr lang="it-IT" dirty="0" err="1"/>
              <a:t>tuples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Exchange of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preliminary</a:t>
            </a:r>
            <a:r>
              <a:rPr lang="it-IT" dirty="0"/>
              <a:t> information for queries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403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x24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DB55EB-3423-4237-95BF-5D6CD727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8" y="2523998"/>
            <a:ext cx="4398924" cy="10958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E247DB2-5CE8-4D30-8A02-46984575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34" y="2523998"/>
            <a:ext cx="4393853" cy="1095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40BC8F-C6D5-4306-A6C5-A3B48382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7" y="4623164"/>
            <a:ext cx="4393853" cy="10958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37BFB61-68DE-497B-8809-229EEA2B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881" y="4585675"/>
            <a:ext cx="4530119" cy="116837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CB956CF0-3EA2-4FA2-87DC-1C7A7A50F500}"/>
              </a:ext>
            </a:extLst>
          </p:cNvPr>
          <p:cNvSpPr/>
          <p:nvPr/>
        </p:nvSpPr>
        <p:spPr>
          <a:xfrm>
            <a:off x="174274" y="2791225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F6E6687-CB98-4DE0-8076-5DEC7CFC834F}"/>
              </a:ext>
            </a:extLst>
          </p:cNvPr>
          <p:cNvSpPr/>
          <p:nvPr/>
        </p:nvSpPr>
        <p:spPr>
          <a:xfrm>
            <a:off x="4572000" y="4890052"/>
            <a:ext cx="4247771" cy="8441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4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Comparison</a:t>
            </a:r>
            <a:r>
              <a:rPr lang="it-IT" sz="2000" dirty="0"/>
              <a:t>: Spark – </a:t>
            </a:r>
            <a:r>
              <a:rPr lang="it-IT" sz="2000" dirty="0" err="1"/>
              <a:t>openMP</a:t>
            </a:r>
            <a:r>
              <a:rPr lang="it-IT" sz="2000" dirty="0"/>
              <a:t>/MPI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Spark and </a:t>
            </a:r>
            <a:r>
              <a:rPr lang="it-IT" dirty="0" err="1"/>
              <a:t>OpenMP</a:t>
            </a:r>
            <a:r>
              <a:rPr lang="it-IT" dirty="0"/>
              <a:t>/MPI are </a:t>
            </a:r>
            <a:r>
              <a:rPr lang="it-IT" dirty="0" err="1"/>
              <a:t>popular</a:t>
            </a:r>
            <a:r>
              <a:rPr lang="it-IT" dirty="0"/>
              <a:t> frameworks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parallel</a:t>
            </a:r>
            <a:r>
              <a:rPr lang="it-IT" dirty="0"/>
              <a:t> computing in the big data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the </a:t>
            </a:r>
            <a:r>
              <a:rPr lang="it-IT" dirty="0" err="1"/>
              <a:t>benchmarks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solve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with the </a:t>
            </a:r>
            <a:r>
              <a:rPr lang="it-IT" dirty="0" err="1"/>
              <a:t>two</a:t>
            </a:r>
            <a:r>
              <a:rPr lang="it-IT" dirty="0"/>
              <a:t> frameworks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/>
              <a:t>Spark has an </a:t>
            </a:r>
            <a:r>
              <a:rPr lang="it-IT" dirty="0" err="1"/>
              <a:t>higher</a:t>
            </a:r>
            <a:r>
              <a:rPr lang="it-IT" dirty="0"/>
              <a:t> setup overhead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/MPI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/>
              <a:t>Spark shows more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dimension</a:t>
            </a:r>
            <a:r>
              <a:rPr lang="it-IT" dirty="0"/>
              <a:t> of </a:t>
            </a:r>
            <a:r>
              <a:rPr lang="it-IT" dirty="0" err="1"/>
              <a:t>processed</a:t>
            </a:r>
            <a:r>
              <a:rPr lang="it-IT" dirty="0"/>
              <a:t> data </a:t>
            </a:r>
            <a:r>
              <a:rPr lang="it-IT" dirty="0" err="1"/>
              <a:t>increases</a:t>
            </a: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 err="1"/>
              <a:t>OpenMP</a:t>
            </a:r>
            <a:r>
              <a:rPr lang="it-IT" dirty="0"/>
              <a:t>/MPI yields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Spark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962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Image server in </a:t>
            </a:r>
            <a:r>
              <a:rPr lang="it-IT" sz="1800" dirty="0" err="1"/>
              <a:t>which</a:t>
            </a:r>
            <a:r>
              <a:rPr lang="it-IT" sz="1800" dirty="0"/>
              <a:t> users can </a:t>
            </a:r>
            <a:r>
              <a:rPr lang="it-IT" sz="1800" dirty="0" err="1"/>
              <a:t>register</a:t>
            </a:r>
            <a:r>
              <a:rPr lang="it-IT" sz="1800" dirty="0"/>
              <a:t>/log in and upload </a:t>
            </a:r>
            <a:r>
              <a:rPr lang="it-IT" sz="1800" dirty="0" err="1"/>
              <a:t>their</a:t>
            </a:r>
            <a:r>
              <a:rPr lang="it-IT" sz="1800" dirty="0"/>
              <a:t> images. </a:t>
            </a:r>
            <a:r>
              <a:rPr lang="it-IT" sz="1800" dirty="0" err="1"/>
              <a:t>All</a:t>
            </a:r>
            <a:r>
              <a:rPr lang="it-IT" sz="1800" dirty="0"/>
              <a:t> users can </a:t>
            </a:r>
            <a:r>
              <a:rPr lang="it-IT" sz="1800" dirty="0" err="1"/>
              <a:t>see</a:t>
            </a:r>
            <a:r>
              <a:rPr lang="it-IT" sz="1800" dirty="0"/>
              <a:t> the images of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other</a:t>
            </a:r>
            <a:r>
              <a:rPr lang="it-IT" sz="1800" dirty="0"/>
              <a:t> users,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to be </a:t>
            </a:r>
            <a:r>
              <a:rPr lang="it-IT" sz="1800" dirty="0" err="1"/>
              <a:t>logged</a:t>
            </a:r>
            <a:r>
              <a:rPr lang="it-IT" sz="1800" dirty="0"/>
              <a:t> in. The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provided</a:t>
            </a:r>
            <a:r>
              <a:rPr lang="it-IT" sz="1800" dirty="0"/>
              <a:t> </a:t>
            </a:r>
            <a:r>
              <a:rPr lang="it-IT" sz="1800" dirty="0" err="1"/>
              <a:t>through</a:t>
            </a:r>
            <a:r>
              <a:rPr lang="it-IT" sz="1800" dirty="0"/>
              <a:t> a REST-api with HATEOAS (</a:t>
            </a:r>
            <a:r>
              <a:rPr lang="it-IT" sz="1800" dirty="0" err="1"/>
              <a:t>Hypermedia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The Engine Of Application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Developed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Spring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Based</a:t>
            </a:r>
            <a:r>
              <a:rPr lang="it-IT" sz="1800" dirty="0"/>
              <a:t> on model-</a:t>
            </a:r>
            <a:r>
              <a:rPr lang="it-IT" sz="1800" dirty="0" err="1"/>
              <a:t>view</a:t>
            </a:r>
            <a:r>
              <a:rPr lang="it-IT" sz="1800" dirty="0"/>
              <a:t>-controller </a:t>
            </a:r>
            <a:r>
              <a:rPr lang="it-IT" sz="1800" dirty="0" err="1"/>
              <a:t>paradigm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Deployed</a:t>
            </a:r>
            <a:r>
              <a:rPr lang="it-IT" sz="1800" dirty="0"/>
              <a:t> on </a:t>
            </a:r>
            <a:r>
              <a:rPr lang="it-IT" sz="1800" dirty="0" err="1"/>
              <a:t>Heroku</a:t>
            </a:r>
            <a:r>
              <a:rPr lang="it-IT" sz="1800" dirty="0"/>
              <a:t> </a:t>
            </a:r>
            <a:r>
              <a:rPr lang="it-IT" sz="1800" dirty="0" err="1"/>
              <a:t>platform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dirty="0" err="1"/>
              <a:t>PostgreSQL</a:t>
            </a:r>
            <a:r>
              <a:rPr lang="it-IT" sz="1800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Basic authentication security </a:t>
            </a:r>
            <a:r>
              <a:rPr lang="it-IT" sz="1800" dirty="0" err="1"/>
              <a:t>configuration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</a:t>
            </a:r>
            <a:r>
              <a:rPr lang="it-IT" sz="1800" dirty="0" err="1"/>
              <a:t>Proof</a:t>
            </a:r>
            <a:r>
              <a:rPr lang="it-IT" sz="1800" dirty="0"/>
              <a:t> of concept» OAuth2.0 </a:t>
            </a:r>
            <a:r>
              <a:rPr lang="it-IT" sz="1800" dirty="0" err="1"/>
              <a:t>development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534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Model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composed</a:t>
            </a:r>
            <a:r>
              <a:rPr lang="it-IT" sz="1800" dirty="0"/>
              <a:t> of «User» class and «Image» class. «Link» class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created</a:t>
            </a:r>
            <a:r>
              <a:rPr lang="it-IT" sz="1800" dirty="0"/>
              <a:t> to support and </a:t>
            </a:r>
            <a:r>
              <a:rPr lang="it-IT" sz="1800" dirty="0" err="1"/>
              <a:t>develop</a:t>
            </a:r>
            <a:r>
              <a:rPr lang="it-IT" sz="1800" dirty="0"/>
              <a:t> HATEOAS. </a:t>
            </a:r>
            <a:r>
              <a:rPr lang="it-IT" sz="1800" dirty="0" err="1"/>
              <a:t>Finally</a:t>
            </a:r>
            <a:r>
              <a:rPr lang="it-IT" sz="1800" dirty="0"/>
              <a:t> a «Database» to </a:t>
            </a:r>
            <a:r>
              <a:rPr lang="it-IT" sz="1800" dirty="0" err="1"/>
              <a:t>manage</a:t>
            </a:r>
            <a:r>
              <a:rPr lang="it-IT" sz="1800" dirty="0"/>
              <a:t> connection with </a:t>
            </a:r>
            <a:r>
              <a:rPr lang="it-IT" sz="1800" dirty="0" err="1"/>
              <a:t>PostgreSQL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«User»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name, a password, and links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will</a:t>
            </a:r>
            <a:r>
              <a:rPr lang="it-IT" sz="1800" dirty="0"/>
              <a:t> be </a:t>
            </a:r>
            <a:r>
              <a:rPr lang="it-IT" sz="1800" dirty="0" err="1"/>
              <a:t>used</a:t>
            </a:r>
            <a:r>
              <a:rPr lang="it-IT" sz="1800" dirty="0"/>
              <a:t> to navigate </a:t>
            </a:r>
            <a:r>
              <a:rPr lang="it-IT" sz="1800" dirty="0" err="1"/>
              <a:t>through</a:t>
            </a:r>
            <a:r>
              <a:rPr lang="it-IT" sz="1800" dirty="0"/>
              <a:t> the endpoints of the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«Image»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</a:t>
            </a:r>
            <a:r>
              <a:rPr lang="it-IT" sz="1800" dirty="0" err="1"/>
              <a:t>title</a:t>
            </a:r>
            <a:r>
              <a:rPr lang="it-IT" sz="1800" dirty="0"/>
              <a:t>,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dimensions</a:t>
            </a:r>
            <a:r>
              <a:rPr lang="it-IT" sz="1800" dirty="0"/>
              <a:t> and the bytes to </a:t>
            </a:r>
            <a:r>
              <a:rPr lang="it-IT" sz="1800" dirty="0" err="1"/>
              <a:t>save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in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«Link» class </a:t>
            </a:r>
            <a:r>
              <a:rPr lang="it-IT" sz="1800" dirty="0" err="1"/>
              <a:t>contains</a:t>
            </a:r>
            <a:r>
              <a:rPr lang="it-IT" sz="1800" dirty="0"/>
              <a:t> the </a:t>
            </a:r>
            <a:r>
              <a:rPr lang="it-IT" sz="1800" dirty="0" err="1"/>
              <a:t>url</a:t>
            </a:r>
            <a:r>
              <a:rPr lang="it-IT" sz="1800" dirty="0"/>
              <a:t> of the link and an </a:t>
            </a:r>
            <a:r>
              <a:rPr lang="it-IT" sz="1800" dirty="0" err="1"/>
              <a:t>identifier</a:t>
            </a:r>
            <a:r>
              <a:rPr lang="it-IT" sz="1800" dirty="0"/>
              <a:t>, </a:t>
            </a:r>
            <a:r>
              <a:rPr lang="it-IT" sz="1800" dirty="0" err="1"/>
              <a:t>called</a:t>
            </a:r>
            <a:r>
              <a:rPr lang="it-IT" sz="1800" dirty="0"/>
              <a:t> relation, to </a:t>
            </a:r>
            <a:r>
              <a:rPr lang="it-IT" sz="1800" dirty="0" err="1"/>
              <a:t>immediately</a:t>
            </a:r>
            <a:r>
              <a:rPr lang="it-IT" sz="1800" dirty="0"/>
              <a:t> </a:t>
            </a:r>
            <a:r>
              <a:rPr lang="it-IT" sz="1800" dirty="0" err="1"/>
              <a:t>understand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link </a:t>
            </a:r>
            <a:r>
              <a:rPr lang="it-IT" sz="1800" dirty="0" err="1"/>
              <a:t>refers</a:t>
            </a:r>
            <a:r>
              <a:rPr lang="it-IT" sz="1800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7473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 database </a:t>
            </a:r>
            <a:r>
              <a:rPr lang="it-IT" sz="1800" dirty="0" err="1"/>
              <a:t>contains</a:t>
            </a:r>
            <a:r>
              <a:rPr lang="it-IT" sz="1800" dirty="0"/>
              <a:t> 2 </a:t>
            </a:r>
            <a:r>
              <a:rPr lang="it-IT" sz="1800" dirty="0" err="1"/>
              <a:t>main</a:t>
            </a:r>
            <a:r>
              <a:rPr lang="it-IT" sz="1800" dirty="0"/>
              <a:t> </a:t>
            </a:r>
            <a:r>
              <a:rPr lang="it-IT" sz="1800" dirty="0" err="1"/>
              <a:t>tables</a:t>
            </a:r>
            <a:r>
              <a:rPr lang="it-IT" sz="1800" dirty="0"/>
              <a:t> </a:t>
            </a:r>
            <a:r>
              <a:rPr lang="it-IT" sz="1800" dirty="0" err="1"/>
              <a:t>referred</a:t>
            </a:r>
            <a:r>
              <a:rPr lang="it-IT" sz="1800" dirty="0"/>
              <a:t> to the Resource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r>
              <a:rPr lang="it-IT" sz="1800" dirty="0"/>
              <a:t>User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Image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5E747F2-C3F0-4B5C-93C7-6053651E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51058"/>
              </p:ext>
            </p:extLst>
          </p:nvPr>
        </p:nvGraphicFramePr>
        <p:xfrm>
          <a:off x="306627" y="26289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0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348624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self_link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upload_folder_link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home_link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  <p:graphicFrame>
        <p:nvGraphicFramePr>
          <p:cNvPr id="8" name="Tabella 4">
            <a:extLst>
              <a:ext uri="{FF2B5EF4-FFF2-40B4-BE49-F238E27FC236}">
                <a16:creationId xmlns:a16="http://schemas.microsoft.com/office/drawing/2014/main" id="{BAE7B830-8460-4855-B041-6EF002C6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83005"/>
              </p:ext>
            </p:extLst>
          </p:nvPr>
        </p:nvGraphicFramePr>
        <p:xfrm>
          <a:off x="306627" y="42672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74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1234484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789823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499056">
                  <a:extLst>
                    <a:ext uri="{9D8B030D-6E8A-4147-A177-3AD203B41FA5}">
                      <a16:colId xmlns:a16="http://schemas.microsoft.com/office/drawing/2014/main" val="966740238"/>
                    </a:ext>
                  </a:extLst>
                </a:gridCol>
                <a:gridCol w="681581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picture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9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Controller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 REST controller </a:t>
            </a:r>
            <a:r>
              <a:rPr lang="it-IT" sz="1800" dirty="0" err="1"/>
              <a:t>exposes</a:t>
            </a:r>
            <a:r>
              <a:rPr lang="it-IT" sz="1800" dirty="0"/>
              <a:t> </a:t>
            </a:r>
            <a:r>
              <a:rPr lang="it-IT" sz="1800" dirty="0" err="1"/>
              <a:t>different</a:t>
            </a:r>
            <a:r>
              <a:rPr lang="it-IT" sz="1800" dirty="0"/>
              <a:t> endpoints to the users of the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regards</a:t>
            </a:r>
            <a:r>
              <a:rPr lang="it-IT" sz="1800" dirty="0"/>
              <a:t> the User management,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800" dirty="0"/>
              <a:t>/users: with mapping to GET, POST, DELETE (</a:t>
            </a:r>
            <a:r>
              <a:rPr lang="it-IT" sz="1800" dirty="0" err="1"/>
              <a:t>only</a:t>
            </a:r>
            <a:r>
              <a:rPr lang="it-IT" sz="1800" dirty="0"/>
              <a:t> admin), to </a:t>
            </a:r>
            <a:r>
              <a:rPr lang="it-IT" sz="1800" dirty="0" err="1"/>
              <a:t>respectively</a:t>
            </a:r>
            <a:r>
              <a:rPr lang="it-IT" sz="1800" dirty="0"/>
              <a:t> </a:t>
            </a:r>
            <a:r>
              <a:rPr lang="it-IT" sz="1800" dirty="0" err="1"/>
              <a:t>get</a:t>
            </a:r>
            <a:r>
              <a:rPr lang="it-IT" sz="1800" dirty="0"/>
              <a:t> </a:t>
            </a:r>
            <a:r>
              <a:rPr lang="it-IT" sz="1800" dirty="0" err="1"/>
              <a:t>all</a:t>
            </a:r>
            <a:r>
              <a:rPr lang="it-IT" sz="1800" dirty="0"/>
              <a:t> the users in the system, </a:t>
            </a:r>
            <a:r>
              <a:rPr lang="it-IT" sz="1800" dirty="0" err="1"/>
              <a:t>add</a:t>
            </a:r>
            <a:r>
              <a:rPr lang="it-IT" sz="1800" dirty="0"/>
              <a:t> a new user, delete </a:t>
            </a:r>
            <a:r>
              <a:rPr lang="it-IT" sz="1800" dirty="0" err="1"/>
              <a:t>all</a:t>
            </a:r>
            <a:r>
              <a:rPr lang="it-IT" sz="1800" dirty="0"/>
              <a:t> the users of the system. </a:t>
            </a:r>
            <a:r>
              <a:rPr lang="it-IT" sz="1800" dirty="0" err="1"/>
              <a:t>When</a:t>
            </a:r>
            <a:r>
              <a:rPr lang="it-IT" sz="1800" dirty="0"/>
              <a:t> </a:t>
            </a:r>
            <a:r>
              <a:rPr lang="it-IT" sz="1800" dirty="0" err="1"/>
              <a:t>adding</a:t>
            </a:r>
            <a:r>
              <a:rPr lang="it-IT" sz="1800" dirty="0"/>
              <a:t> a new user, a name and a password must be </a:t>
            </a:r>
            <a:r>
              <a:rPr lang="it-IT" sz="1800" dirty="0" err="1"/>
              <a:t>provided</a:t>
            </a:r>
            <a:r>
              <a:rPr lang="it-IT" sz="1800" dirty="0"/>
              <a:t>. The system </a:t>
            </a:r>
            <a:r>
              <a:rPr lang="it-IT" sz="1800" dirty="0" err="1"/>
              <a:t>generates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with the password </a:t>
            </a:r>
            <a:r>
              <a:rPr lang="it-IT" sz="1800" dirty="0" err="1"/>
              <a:t>will</a:t>
            </a:r>
            <a:r>
              <a:rPr lang="it-IT" sz="1800" dirty="0"/>
              <a:t> be the </a:t>
            </a:r>
            <a:r>
              <a:rPr lang="it-IT" sz="1800" dirty="0" err="1"/>
              <a:t>credentials</a:t>
            </a:r>
            <a:r>
              <a:rPr lang="it-IT" sz="1800" dirty="0"/>
              <a:t> to use to log in	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800" dirty="0"/>
              <a:t>/users/{id}: with mapping to GET, PUT (</a:t>
            </a:r>
            <a:r>
              <a:rPr lang="it-IT" sz="1800" dirty="0" err="1"/>
              <a:t>only</a:t>
            </a:r>
            <a:r>
              <a:rPr lang="it-IT" sz="1800" dirty="0"/>
              <a:t> the </a:t>
            </a:r>
            <a:r>
              <a:rPr lang="it-IT" sz="1800" dirty="0" err="1"/>
              <a:t>owner</a:t>
            </a:r>
            <a:r>
              <a:rPr lang="it-IT" sz="1800" dirty="0"/>
              <a:t> or an admin), DELETE (</a:t>
            </a:r>
            <a:r>
              <a:rPr lang="it-IT" sz="1800" dirty="0" err="1"/>
              <a:t>only</a:t>
            </a:r>
            <a:r>
              <a:rPr lang="it-IT" sz="1800" dirty="0"/>
              <a:t> the </a:t>
            </a:r>
            <a:r>
              <a:rPr lang="it-IT" sz="1800" dirty="0" err="1"/>
              <a:t>owner</a:t>
            </a:r>
            <a:r>
              <a:rPr lang="it-IT" sz="1800" dirty="0"/>
              <a:t> or an admin), with </a:t>
            </a:r>
            <a:r>
              <a:rPr lang="it-IT" sz="1800" dirty="0" err="1"/>
              <a:t>meaning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previous</a:t>
            </a:r>
            <a:r>
              <a:rPr lang="it-IT" sz="1800" dirty="0"/>
              <a:t>; put </a:t>
            </a:r>
            <a:r>
              <a:rPr lang="it-IT" sz="1800" dirty="0" err="1"/>
              <a:t>allows</a:t>
            </a:r>
            <a:r>
              <a:rPr lang="it-IT" sz="1800" dirty="0"/>
              <a:t> to update name and/or password of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regards</a:t>
            </a:r>
            <a:r>
              <a:rPr lang="it-IT" sz="1800" dirty="0"/>
              <a:t> the Image management, the endpoints and the mapping to HTTP CRUD actions are </a:t>
            </a:r>
            <a:r>
              <a:rPr lang="it-IT" sz="1800" dirty="0" err="1"/>
              <a:t>very</a:t>
            </a:r>
            <a:r>
              <a:rPr lang="it-IT" sz="1800" dirty="0"/>
              <a:t> </a:t>
            </a:r>
            <a:r>
              <a:rPr lang="it-IT" sz="1800" dirty="0" err="1"/>
              <a:t>similar</a:t>
            </a:r>
            <a:r>
              <a:rPr lang="it-IT" sz="1800" dirty="0"/>
              <a:t> to the one </a:t>
            </a:r>
            <a:r>
              <a:rPr lang="it-IT" sz="1800" dirty="0" err="1"/>
              <a:t>previously</a:t>
            </a:r>
            <a:r>
              <a:rPr lang="it-IT" sz="1800" dirty="0"/>
              <a:t> </a:t>
            </a:r>
            <a:r>
              <a:rPr lang="it-IT" sz="1800" dirty="0" err="1"/>
              <a:t>said</a:t>
            </a:r>
            <a:endParaRPr lang="it-IT" sz="18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600384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– Service and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Two services, one for User management and one for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When</a:t>
            </a:r>
            <a:r>
              <a:rPr lang="it-IT" sz="1800" dirty="0"/>
              <a:t> an endpoint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accessed</a:t>
            </a:r>
            <a:r>
              <a:rPr lang="it-IT" sz="1800" dirty="0"/>
              <a:t> and a </a:t>
            </a:r>
            <a:r>
              <a:rPr lang="it-IT" sz="1800" dirty="0" err="1"/>
              <a:t>request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done</a:t>
            </a:r>
            <a:r>
              <a:rPr lang="it-IT" sz="1800" dirty="0"/>
              <a:t>, the services elaborate </a:t>
            </a:r>
            <a:r>
              <a:rPr lang="it-IT" sz="1800" dirty="0" err="1"/>
              <a:t>it</a:t>
            </a:r>
            <a:r>
              <a:rPr lang="it-IT" sz="1800" dirty="0"/>
              <a:t> and </a:t>
            </a:r>
            <a:r>
              <a:rPr lang="it-IT" sz="1800" dirty="0" err="1"/>
              <a:t>establish</a:t>
            </a:r>
            <a:r>
              <a:rPr lang="it-IT" sz="1800" dirty="0"/>
              <a:t> a connection to the </a:t>
            </a:r>
            <a:r>
              <a:rPr lang="it-IT" sz="1800" dirty="0" err="1"/>
              <a:t>db</a:t>
            </a:r>
            <a:r>
              <a:rPr lang="it-IT" sz="1800" dirty="0"/>
              <a:t> to </a:t>
            </a:r>
            <a:r>
              <a:rPr lang="it-IT" sz="1800" dirty="0" err="1"/>
              <a:t>ask</a:t>
            </a:r>
            <a:r>
              <a:rPr lang="it-IT" sz="1800" dirty="0"/>
              <a:t> for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necessary</a:t>
            </a:r>
            <a:r>
              <a:rPr lang="it-IT" sz="1800" dirty="0"/>
              <a:t>. </a:t>
            </a:r>
            <a:r>
              <a:rPr lang="it-IT" sz="1800" dirty="0" err="1"/>
              <a:t>As</a:t>
            </a:r>
            <a:r>
              <a:rPr lang="it-IT" sz="1800" dirty="0"/>
              <a:t> an </a:t>
            </a:r>
            <a:r>
              <a:rPr lang="it-IT" sz="1800" dirty="0" err="1"/>
              <a:t>example</a:t>
            </a:r>
            <a:r>
              <a:rPr lang="it-IT" sz="1800" dirty="0"/>
              <a:t>, </a:t>
            </a:r>
            <a:r>
              <a:rPr lang="it-IT" sz="1800" dirty="0" err="1"/>
              <a:t>when</a:t>
            </a:r>
            <a:r>
              <a:rPr lang="it-IT" sz="1800" dirty="0"/>
              <a:t> a GET on /users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done</a:t>
            </a:r>
            <a:r>
              <a:rPr lang="it-IT" sz="1800" dirty="0"/>
              <a:t>, the User service </a:t>
            </a:r>
            <a:r>
              <a:rPr lang="it-IT" sz="1800" dirty="0" err="1"/>
              <a:t>does</a:t>
            </a:r>
            <a:r>
              <a:rPr lang="it-IT" sz="1800" dirty="0"/>
              <a:t> a «SELECT … FROM User» query to the </a:t>
            </a:r>
            <a:r>
              <a:rPr lang="it-IT" sz="1800" dirty="0" err="1"/>
              <a:t>db</a:t>
            </a:r>
            <a:r>
              <a:rPr lang="it-IT" sz="1800" dirty="0"/>
              <a:t> and </a:t>
            </a:r>
            <a:r>
              <a:rPr lang="it-IT" sz="1800" dirty="0" err="1"/>
              <a:t>gives</a:t>
            </a:r>
            <a:r>
              <a:rPr lang="it-IT" sz="1800" dirty="0"/>
              <a:t> the </a:t>
            </a:r>
            <a:r>
              <a:rPr lang="it-IT" sz="1800" dirty="0" err="1"/>
              <a:t>result</a:t>
            </a:r>
            <a:r>
              <a:rPr lang="it-IT" sz="1800" dirty="0"/>
              <a:t> 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result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then</a:t>
            </a:r>
            <a:r>
              <a:rPr lang="it-IT" sz="1800" dirty="0"/>
              <a:t> </a:t>
            </a:r>
            <a:r>
              <a:rPr lang="it-IT" sz="1800" dirty="0" err="1"/>
              <a:t>passed</a:t>
            </a:r>
            <a:r>
              <a:rPr lang="it-IT" sz="1800" dirty="0"/>
              <a:t> to </a:t>
            </a:r>
            <a:r>
              <a:rPr lang="it-IT" sz="1800" dirty="0" err="1"/>
              <a:t>another</a:t>
            </a:r>
            <a:r>
              <a:rPr lang="it-IT" sz="1800" dirty="0"/>
              <a:t> component, the </a:t>
            </a:r>
            <a:r>
              <a:rPr lang="it-IT" sz="1800" dirty="0" err="1"/>
              <a:t>View</a:t>
            </a:r>
            <a:r>
              <a:rPr lang="it-IT" sz="1800" dirty="0"/>
              <a:t>, </a:t>
            </a:r>
            <a:r>
              <a:rPr lang="it-IT" sz="1800" dirty="0" err="1"/>
              <a:t>which</a:t>
            </a:r>
            <a:r>
              <a:rPr lang="it-IT" sz="1800" dirty="0"/>
              <a:t> job </a:t>
            </a:r>
            <a:r>
              <a:rPr lang="it-IT" sz="1800" dirty="0" err="1"/>
              <a:t>is</a:t>
            </a:r>
            <a:r>
              <a:rPr lang="it-IT" sz="1800" dirty="0"/>
              <a:t> to render the HTML page in a user-</a:t>
            </a:r>
            <a:r>
              <a:rPr lang="it-IT" sz="1800" dirty="0" err="1"/>
              <a:t>friendly</a:t>
            </a:r>
            <a:r>
              <a:rPr lang="it-IT" sz="1800" dirty="0"/>
              <a:t> way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Also</a:t>
            </a:r>
            <a:r>
              <a:rPr lang="it-IT" sz="1800" dirty="0"/>
              <a:t> HTML </a:t>
            </a:r>
            <a:r>
              <a:rPr lang="it-IT" sz="1800" dirty="0" err="1"/>
              <a:t>forms</a:t>
            </a:r>
            <a:r>
              <a:rPr lang="it-IT" sz="1800" dirty="0"/>
              <a:t> are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order</a:t>
            </a:r>
            <a:r>
              <a:rPr lang="it-IT" sz="1800" dirty="0"/>
              <a:t> to </a:t>
            </a:r>
            <a:r>
              <a:rPr lang="it-IT" sz="1800" dirty="0" err="1"/>
              <a:t>give</a:t>
            </a:r>
            <a:r>
              <a:rPr lang="it-IT" sz="1800" dirty="0"/>
              <a:t> the </a:t>
            </a:r>
            <a:r>
              <a:rPr lang="it-IT" sz="1800" dirty="0" err="1"/>
              <a:t>possibility</a:t>
            </a:r>
            <a:r>
              <a:rPr lang="it-IT" sz="1800" dirty="0"/>
              <a:t> to the user to </a:t>
            </a:r>
            <a:r>
              <a:rPr lang="it-IT" sz="1800" dirty="0" err="1"/>
              <a:t>get</a:t>
            </a:r>
            <a:r>
              <a:rPr lang="it-IT" sz="1800" dirty="0"/>
              <a:t> or </a:t>
            </a:r>
            <a:r>
              <a:rPr lang="it-IT" sz="1800" dirty="0" err="1"/>
              <a:t>add</a:t>
            </a:r>
            <a:r>
              <a:rPr lang="it-IT" sz="1800" dirty="0"/>
              <a:t> users/images </a:t>
            </a:r>
            <a:r>
              <a:rPr lang="it-IT" sz="1800" dirty="0" err="1"/>
              <a:t>directly</a:t>
            </a:r>
            <a:r>
              <a:rPr lang="it-IT" sz="1800" dirty="0"/>
              <a:t> with the front end. </a:t>
            </a:r>
            <a:r>
              <a:rPr lang="it-IT" sz="1800" dirty="0" err="1"/>
              <a:t>Moreover</a:t>
            </a:r>
            <a:r>
              <a:rPr lang="it-IT" sz="1800" dirty="0"/>
              <a:t>, links to support HATEOAS and the </a:t>
            </a:r>
            <a:r>
              <a:rPr lang="it-IT" sz="1800" dirty="0" err="1"/>
              <a:t>movements</a:t>
            </a:r>
            <a:r>
              <a:rPr lang="it-IT" sz="1800" dirty="0"/>
              <a:t> </a:t>
            </a:r>
            <a:r>
              <a:rPr lang="it-IT" sz="1800" dirty="0" err="1"/>
              <a:t>between</a:t>
            </a:r>
            <a:r>
              <a:rPr lang="it-IT" sz="1800" dirty="0"/>
              <a:t> endpoints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rendered</a:t>
            </a:r>
            <a:r>
              <a:rPr lang="it-IT" sz="1800" dirty="0"/>
              <a:t> in the page for </a:t>
            </a:r>
            <a:r>
              <a:rPr lang="it-IT" sz="1800" dirty="0" err="1"/>
              <a:t>each</a:t>
            </a:r>
            <a:r>
              <a:rPr lang="it-IT" sz="1800" dirty="0"/>
              <a:t> </a:t>
            </a:r>
            <a:r>
              <a:rPr lang="it-IT" sz="1800" dirty="0" err="1"/>
              <a:t>element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current</a:t>
            </a:r>
            <a:r>
              <a:rPr lang="it-IT" sz="1800" dirty="0"/>
              <a:t> browsers’ </a:t>
            </a:r>
            <a:r>
              <a:rPr lang="it-IT" sz="1800" dirty="0" err="1"/>
              <a:t>version</a:t>
            </a:r>
            <a:r>
              <a:rPr lang="it-IT" sz="1800" dirty="0"/>
              <a:t> do </a:t>
            </a:r>
            <a:r>
              <a:rPr lang="it-IT" sz="1800" dirty="0" err="1"/>
              <a:t>not</a:t>
            </a:r>
            <a:r>
              <a:rPr lang="it-IT" sz="1800" dirty="0"/>
              <a:t> support PUT and DELETE calls </a:t>
            </a:r>
            <a:r>
              <a:rPr lang="it-IT" sz="1800" dirty="0" err="1"/>
              <a:t>directly</a:t>
            </a:r>
            <a:r>
              <a:rPr lang="it-IT" sz="1800" dirty="0"/>
              <a:t> with </a:t>
            </a:r>
            <a:r>
              <a:rPr lang="it-IT" sz="1800" dirty="0" err="1"/>
              <a:t>Javascript</a:t>
            </a:r>
            <a:r>
              <a:rPr lang="it-IT" sz="1800" dirty="0"/>
              <a:t>, and no page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opportunely</a:t>
            </a:r>
            <a:r>
              <a:rPr lang="it-IT" sz="1800" dirty="0"/>
              <a:t> set up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because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deemed</a:t>
            </a:r>
            <a:r>
              <a:rPr lang="it-IT" sz="1800" dirty="0"/>
              <a:t> </a:t>
            </a:r>
            <a:r>
              <a:rPr lang="it-IT" sz="1800" dirty="0" err="1"/>
              <a:t>significant</a:t>
            </a:r>
            <a:r>
              <a:rPr lang="it-IT" sz="1800" dirty="0"/>
              <a:t>. To show </a:t>
            </a:r>
            <a:r>
              <a:rPr lang="it-IT" sz="1800" dirty="0" err="1"/>
              <a:t>this</a:t>
            </a:r>
            <a:r>
              <a:rPr lang="it-IT" sz="1800" dirty="0"/>
              <a:t> calls works,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simply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the </a:t>
            </a:r>
            <a:r>
              <a:rPr lang="it-IT" sz="1800" dirty="0" err="1"/>
              <a:t>Postman</a:t>
            </a:r>
            <a:r>
              <a:rPr lang="it-IT" sz="1800" dirty="0"/>
              <a:t> app from Google Chrome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243600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– OAuth2.0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7663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OAuth2.0 </a:t>
            </a:r>
            <a:r>
              <a:rPr lang="it-IT" sz="1800" dirty="0" err="1"/>
              <a:t>mechanism</a:t>
            </a:r>
            <a:r>
              <a:rPr lang="it-IT" sz="1800" dirty="0"/>
              <a:t>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developed</a:t>
            </a:r>
            <a:r>
              <a:rPr lang="it-IT" sz="1800" dirty="0"/>
              <a:t> to </a:t>
            </a:r>
            <a:r>
              <a:rPr lang="it-IT" sz="1800" dirty="0" err="1"/>
              <a:t>let</a:t>
            </a:r>
            <a:r>
              <a:rPr lang="it-IT" sz="1800" dirty="0"/>
              <a:t> a client </a:t>
            </a:r>
            <a:r>
              <a:rPr lang="it-IT" sz="1800" dirty="0" err="1"/>
              <a:t>see</a:t>
            </a:r>
            <a:r>
              <a:rPr lang="it-IT" sz="1800" dirty="0"/>
              <a:t> the images in the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implement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add</a:t>
            </a:r>
            <a:r>
              <a:rPr lang="it-IT" sz="1800" dirty="0"/>
              <a:t> </a:t>
            </a:r>
            <a:r>
              <a:rPr lang="it-IT" sz="1800" dirty="0" err="1"/>
              <a:t>several</a:t>
            </a:r>
            <a:r>
              <a:rPr lang="it-IT" sz="1800" dirty="0"/>
              <a:t> </a:t>
            </a:r>
            <a:r>
              <a:rPr lang="it-IT" sz="1800" dirty="0" err="1"/>
              <a:t>tabales</a:t>
            </a:r>
            <a:r>
              <a:rPr lang="it-IT" sz="1800" dirty="0"/>
              <a:t> to store and </a:t>
            </a:r>
            <a:r>
              <a:rPr lang="it-IT" sz="1800" dirty="0" err="1"/>
              <a:t>manage</a:t>
            </a:r>
            <a:r>
              <a:rPr lang="it-IT" sz="1800" dirty="0"/>
              <a:t> clients and users </a:t>
            </a:r>
            <a:r>
              <a:rPr lang="it-IT" sz="1800" dirty="0" err="1"/>
              <a:t>credentials</a:t>
            </a:r>
            <a:r>
              <a:rPr lang="it-IT" sz="1800" dirty="0"/>
              <a:t>, </a:t>
            </a:r>
            <a:r>
              <a:rPr lang="it-IT" sz="1800" dirty="0" err="1"/>
              <a:t>authorization</a:t>
            </a:r>
            <a:r>
              <a:rPr lang="it-IT" sz="1800" dirty="0"/>
              <a:t> </a:t>
            </a:r>
            <a:r>
              <a:rPr lang="it-IT" sz="1800" dirty="0" err="1"/>
              <a:t>codes</a:t>
            </a:r>
            <a:r>
              <a:rPr lang="it-IT" sz="1800" dirty="0"/>
              <a:t> and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The flow </a:t>
            </a:r>
            <a:r>
              <a:rPr lang="it-IT" sz="1800" dirty="0" err="1"/>
              <a:t>implemented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the «</a:t>
            </a:r>
            <a:r>
              <a:rPr lang="it-IT" sz="1800" dirty="0" err="1"/>
              <a:t>authorization</a:t>
            </a:r>
            <a:r>
              <a:rPr lang="it-IT" sz="1800" dirty="0"/>
              <a:t> code flow».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started</a:t>
            </a:r>
            <a:r>
              <a:rPr lang="it-IT" sz="1800" dirty="0"/>
              <a:t> by the client,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asks</a:t>
            </a:r>
            <a:r>
              <a:rPr lang="it-IT" sz="1800" dirty="0"/>
              <a:t> for an </a:t>
            </a:r>
            <a:r>
              <a:rPr lang="it-IT" sz="1800" dirty="0" err="1"/>
              <a:t>authorization</a:t>
            </a:r>
            <a:r>
              <a:rPr lang="it-IT" sz="1800" dirty="0"/>
              <a:t> code to the </a:t>
            </a:r>
            <a:r>
              <a:rPr lang="it-IT" sz="1800" dirty="0" err="1"/>
              <a:t>Authorization</a:t>
            </a:r>
            <a:r>
              <a:rPr lang="it-IT" sz="1800" dirty="0"/>
              <a:t> server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redirects</a:t>
            </a:r>
            <a:r>
              <a:rPr lang="it-IT" sz="1800" dirty="0"/>
              <a:t> the user on the client to a page in </a:t>
            </a:r>
            <a:r>
              <a:rPr lang="it-IT" sz="1800" dirty="0" err="1"/>
              <a:t>which</a:t>
            </a:r>
            <a:r>
              <a:rPr lang="it-IT" sz="1800" dirty="0"/>
              <a:t> the user must </a:t>
            </a:r>
            <a:r>
              <a:rPr lang="it-IT" sz="1800" dirty="0" err="1"/>
              <a:t>let</a:t>
            </a:r>
            <a:r>
              <a:rPr lang="it-IT" sz="1800" dirty="0"/>
              <a:t> the client acts on </a:t>
            </a:r>
            <a:r>
              <a:rPr lang="it-IT" sz="1800" dirty="0" err="1"/>
              <a:t>his</a:t>
            </a:r>
            <a:r>
              <a:rPr lang="it-IT" sz="1800" dirty="0"/>
              <a:t> </a:t>
            </a:r>
            <a:r>
              <a:rPr lang="it-IT" sz="1800" dirty="0" err="1"/>
              <a:t>behalf</a:t>
            </a:r>
            <a:r>
              <a:rPr lang="it-IT" sz="1800" dirty="0"/>
              <a:t>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the case, the client </a:t>
            </a:r>
            <a:r>
              <a:rPr lang="it-IT" sz="1800" dirty="0" err="1"/>
              <a:t>asks</a:t>
            </a:r>
            <a:r>
              <a:rPr lang="it-IT" sz="1800" dirty="0"/>
              <a:t> for a token to the </a:t>
            </a:r>
            <a:r>
              <a:rPr lang="it-IT" sz="1800" dirty="0" err="1"/>
              <a:t>Authorization</a:t>
            </a:r>
            <a:r>
              <a:rPr lang="it-IT" sz="1800" dirty="0"/>
              <a:t> server, </a:t>
            </a:r>
            <a:r>
              <a:rPr lang="it-IT" sz="1800" dirty="0" err="1"/>
              <a:t>that</a:t>
            </a:r>
            <a:r>
              <a:rPr lang="it-IT" sz="1800" dirty="0"/>
              <a:t> checks </a:t>
            </a:r>
            <a:r>
              <a:rPr lang="it-IT" sz="1800" dirty="0" err="1"/>
              <a:t>all</a:t>
            </a:r>
            <a:r>
              <a:rPr lang="it-IT" sz="1800" dirty="0"/>
              <a:t> the </a:t>
            </a:r>
            <a:r>
              <a:rPr lang="it-IT" sz="1800" dirty="0" err="1"/>
              <a:t>credentials</a:t>
            </a:r>
            <a:r>
              <a:rPr lang="it-IT" sz="1800" dirty="0"/>
              <a:t> and </a:t>
            </a:r>
            <a:r>
              <a:rPr lang="it-IT" sz="1800" dirty="0" err="1"/>
              <a:t>if</a:t>
            </a:r>
            <a:r>
              <a:rPr lang="it-IT" sz="1800" dirty="0"/>
              <a:t> the </a:t>
            </a:r>
            <a:r>
              <a:rPr lang="it-IT" sz="1800" dirty="0" err="1"/>
              <a:t>authorization</a:t>
            </a:r>
            <a:r>
              <a:rPr lang="it-IT" sz="1800" dirty="0"/>
              <a:t> code </a:t>
            </a:r>
            <a:r>
              <a:rPr lang="it-IT" sz="1800" dirty="0" err="1"/>
              <a:t>provided</a:t>
            </a:r>
            <a:r>
              <a:rPr lang="it-IT" sz="1800" dirty="0"/>
              <a:t> matches the client and </a:t>
            </a:r>
            <a:r>
              <a:rPr lang="it-IT" sz="1800" dirty="0" err="1"/>
              <a:t>it’s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expired</a:t>
            </a:r>
            <a:endParaRPr lang="it-IT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 err="1"/>
              <a:t>Finally</a:t>
            </a:r>
            <a:r>
              <a:rPr lang="it-IT" sz="1800" dirty="0"/>
              <a:t> the user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redirected</a:t>
            </a:r>
            <a:r>
              <a:rPr lang="it-IT" sz="1800" dirty="0"/>
              <a:t> back on the client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can </a:t>
            </a:r>
            <a:r>
              <a:rPr lang="it-IT" sz="1800" dirty="0" err="1"/>
              <a:t>asks</a:t>
            </a:r>
            <a:r>
              <a:rPr lang="it-IT" sz="1800" dirty="0"/>
              <a:t> for images to the Resource server </a:t>
            </a:r>
            <a:r>
              <a:rPr lang="it-IT" sz="1800" dirty="0" err="1"/>
              <a:t>letting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see</a:t>
            </a:r>
            <a:r>
              <a:rPr lang="it-IT" sz="1800" dirty="0"/>
              <a:t> the token.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/>
              <a:t>In the Resource server, </a:t>
            </a:r>
            <a:r>
              <a:rPr lang="it-IT" sz="1800" dirty="0" err="1"/>
              <a:t>when</a:t>
            </a:r>
            <a:r>
              <a:rPr lang="it-IT" sz="1800" dirty="0"/>
              <a:t> a GET of images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done</a:t>
            </a:r>
            <a:r>
              <a:rPr lang="it-IT" sz="1800" dirty="0"/>
              <a:t> and </a:t>
            </a:r>
            <a:r>
              <a:rPr lang="it-IT" sz="1800" dirty="0" err="1"/>
              <a:t>there’s</a:t>
            </a:r>
            <a:r>
              <a:rPr lang="it-IT" sz="1800" dirty="0"/>
              <a:t> a token in the </a:t>
            </a:r>
            <a:r>
              <a:rPr lang="it-IT" sz="1800" dirty="0" err="1"/>
              <a:t>request</a:t>
            </a:r>
            <a:r>
              <a:rPr lang="it-IT" sz="1800" dirty="0"/>
              <a:t>, </a:t>
            </a:r>
            <a:r>
              <a:rPr lang="it-IT" sz="1800" dirty="0" err="1"/>
              <a:t>before</a:t>
            </a:r>
            <a:r>
              <a:rPr lang="it-IT" sz="1800" dirty="0"/>
              <a:t> giving the </a:t>
            </a:r>
            <a:r>
              <a:rPr lang="it-IT" sz="1800" dirty="0" err="1"/>
              <a:t>answer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firstly</a:t>
            </a:r>
            <a:r>
              <a:rPr lang="it-IT" sz="1800" dirty="0"/>
              <a:t> </a:t>
            </a:r>
            <a:r>
              <a:rPr lang="it-IT" sz="1800" dirty="0" err="1"/>
              <a:t>asks</a:t>
            </a:r>
            <a:r>
              <a:rPr lang="it-IT" sz="1800" dirty="0"/>
              <a:t> to the </a:t>
            </a:r>
            <a:r>
              <a:rPr lang="it-IT" sz="1800" dirty="0" err="1"/>
              <a:t>Authorization</a:t>
            </a:r>
            <a:r>
              <a:rPr lang="it-IT" sz="1800" dirty="0"/>
              <a:t> server </a:t>
            </a:r>
            <a:r>
              <a:rPr lang="it-IT" sz="1800" dirty="0" err="1"/>
              <a:t>if</a:t>
            </a:r>
            <a:r>
              <a:rPr lang="it-IT" sz="1800" dirty="0"/>
              <a:t> the token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correct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485489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– OAuth2.0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7663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No </a:t>
            </a:r>
            <a:r>
              <a:rPr lang="it-IT" sz="1800" dirty="0" err="1"/>
              <a:t>external</a:t>
            </a:r>
            <a:r>
              <a:rPr lang="it-IT" sz="1800" dirty="0"/>
              <a:t> </a:t>
            </a:r>
            <a:r>
              <a:rPr lang="it-IT" sz="1800" dirty="0" err="1"/>
              <a:t>authorization</a:t>
            </a:r>
            <a:r>
              <a:rPr lang="it-IT" sz="1800" dirty="0"/>
              <a:t> server or client app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. </a:t>
            </a:r>
            <a:r>
              <a:rPr lang="it-IT" sz="1800" dirty="0" err="1"/>
              <a:t>They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written</a:t>
            </a:r>
            <a:r>
              <a:rPr lang="it-IT" sz="1800" dirty="0"/>
              <a:t> from scratch. </a:t>
            </a:r>
            <a:r>
              <a:rPr lang="it-IT" sz="1800" dirty="0" err="1"/>
              <a:t>Since</a:t>
            </a:r>
            <a:r>
              <a:rPr lang="it-IT" sz="1800" dirty="0"/>
              <a:t> OAuth2.0 </a:t>
            </a:r>
            <a:r>
              <a:rPr lang="it-IT" sz="1800" dirty="0" err="1"/>
              <a:t>is</a:t>
            </a:r>
            <a:r>
              <a:rPr lang="it-IT" sz="1800" dirty="0"/>
              <a:t> a </a:t>
            </a:r>
            <a:r>
              <a:rPr lang="it-IT" sz="1800" dirty="0" err="1"/>
              <a:t>complex</a:t>
            </a:r>
            <a:r>
              <a:rPr lang="it-IT" sz="1800" dirty="0"/>
              <a:t> standard, and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was</a:t>
            </a:r>
            <a:r>
              <a:rPr lang="it-IT" sz="1800" dirty="0"/>
              <a:t> just a «</a:t>
            </a:r>
            <a:r>
              <a:rPr lang="it-IT" sz="1800" dirty="0" err="1"/>
              <a:t>proof</a:t>
            </a:r>
            <a:r>
              <a:rPr lang="it-IT" sz="1800" dirty="0"/>
              <a:t> of concept»: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 err="1"/>
              <a:t>Authorization</a:t>
            </a:r>
            <a:r>
              <a:rPr lang="it-IT" sz="1800" dirty="0"/>
              <a:t> server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implemented</a:t>
            </a:r>
            <a:r>
              <a:rPr lang="it-IT" sz="1800" dirty="0"/>
              <a:t> following the </a:t>
            </a:r>
            <a:r>
              <a:rPr lang="it-IT" sz="1800" dirty="0" err="1"/>
              <a:t>rfc</a:t>
            </a:r>
            <a:r>
              <a:rPr lang="it-IT" sz="1800" dirty="0"/>
              <a:t> in the parts </a:t>
            </a:r>
            <a:r>
              <a:rPr lang="it-IT" sz="1800" dirty="0" err="1"/>
              <a:t>deemed</a:t>
            </a:r>
            <a:r>
              <a:rPr lang="it-IT" sz="1800" dirty="0"/>
              <a:t> </a:t>
            </a:r>
            <a:r>
              <a:rPr lang="it-IT" sz="1800" dirty="0" err="1"/>
              <a:t>significant</a:t>
            </a:r>
            <a:r>
              <a:rPr lang="it-IT" sz="1800" dirty="0"/>
              <a:t> for the flow to work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1800" dirty="0"/>
              <a:t>Client </a:t>
            </a:r>
            <a:r>
              <a:rPr lang="it-IT" sz="1800" dirty="0" err="1"/>
              <a:t>development</a:t>
            </a:r>
            <a:r>
              <a:rPr lang="it-IT" sz="1800" dirty="0"/>
              <a:t> and </a:t>
            </a:r>
            <a:r>
              <a:rPr lang="it-IT" sz="1800" dirty="0" err="1"/>
              <a:t>sign</a:t>
            </a:r>
            <a:r>
              <a:rPr lang="it-IT" sz="1800" dirty="0"/>
              <a:t> in </a:t>
            </a:r>
            <a:r>
              <a:rPr lang="it-IT" sz="1800" dirty="0" err="1"/>
              <a:t>were</a:t>
            </a:r>
            <a:r>
              <a:rPr lang="it-IT" sz="1800" dirty="0"/>
              <a:t> out of scope of OAuth2.0, </a:t>
            </a:r>
            <a:r>
              <a:rPr lang="it-IT" sz="1800" dirty="0" err="1"/>
              <a:t>thus</a:t>
            </a:r>
            <a:r>
              <a:rPr lang="it-IT" sz="1800" dirty="0"/>
              <a:t> a </a:t>
            </a:r>
            <a:r>
              <a:rPr lang="it-IT" sz="1800" dirty="0" err="1"/>
              <a:t>very</a:t>
            </a:r>
            <a:r>
              <a:rPr lang="it-IT" sz="1800" dirty="0"/>
              <a:t> </a:t>
            </a:r>
            <a:r>
              <a:rPr lang="it-IT" sz="1800" dirty="0" err="1"/>
              <a:t>simple</a:t>
            </a:r>
            <a:r>
              <a:rPr lang="it-IT" sz="1800" dirty="0"/>
              <a:t> and </a:t>
            </a:r>
            <a:r>
              <a:rPr lang="it-IT" sz="1800" dirty="0" err="1"/>
              <a:t>pre-registered</a:t>
            </a:r>
            <a:r>
              <a:rPr lang="it-IT" sz="1800" dirty="0"/>
              <a:t> client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developed</a:t>
            </a:r>
            <a:endParaRPr lang="it-IT" sz="1800" dirty="0"/>
          </a:p>
          <a:p>
            <a:pPr marL="285750"/>
            <a:endParaRPr lang="it-IT" sz="1800" dirty="0"/>
          </a:p>
          <a:p>
            <a:pPr marL="285750"/>
            <a:r>
              <a:rPr lang="it-IT" sz="1800" dirty="0" err="1"/>
              <a:t>Despite</a:t>
            </a:r>
            <a:r>
              <a:rPr lang="it-IT" sz="1800" dirty="0"/>
              <a:t> of </a:t>
            </a:r>
            <a:r>
              <a:rPr lang="it-IT" sz="1800" dirty="0" err="1"/>
              <a:t>these</a:t>
            </a:r>
            <a:r>
              <a:rPr lang="it-IT" sz="1800" dirty="0"/>
              <a:t> </a:t>
            </a:r>
            <a:r>
              <a:rPr lang="it-IT" sz="1800" dirty="0" err="1"/>
              <a:t>considerations</a:t>
            </a:r>
            <a:r>
              <a:rPr lang="it-IT" sz="1800" dirty="0"/>
              <a:t> and </a:t>
            </a:r>
            <a:r>
              <a:rPr lang="it-IT" sz="1800" dirty="0" err="1"/>
              <a:t>simplifications</a:t>
            </a:r>
            <a:r>
              <a:rPr lang="it-IT" sz="1800" dirty="0"/>
              <a:t>,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perfectly</a:t>
            </a:r>
            <a:r>
              <a:rPr lang="it-IT" sz="1800" dirty="0"/>
              <a:t> shows </a:t>
            </a:r>
            <a:r>
              <a:rPr lang="it-IT" sz="1800" dirty="0" err="1"/>
              <a:t>how</a:t>
            </a:r>
            <a:r>
              <a:rPr lang="it-IT" sz="1800" dirty="0"/>
              <a:t> the </a:t>
            </a:r>
            <a:r>
              <a:rPr lang="it-IT" sz="1800" dirty="0" err="1"/>
              <a:t>OAuth</a:t>
            </a:r>
            <a:r>
              <a:rPr lang="it-IT" sz="1800" dirty="0"/>
              <a:t> </a:t>
            </a:r>
            <a:r>
              <a:rPr lang="it-IT" sz="1800" dirty="0" err="1"/>
              <a:t>mechanism</a:t>
            </a:r>
            <a:r>
              <a:rPr lang="it-IT" sz="1800" dirty="0"/>
              <a:t> works and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very</a:t>
            </a:r>
            <a:r>
              <a:rPr lang="it-IT" sz="1800" dirty="0"/>
              <a:t> </a:t>
            </a:r>
            <a:r>
              <a:rPr lang="it-IT" sz="1800" dirty="0" err="1"/>
              <a:t>well</a:t>
            </a:r>
            <a:r>
              <a:rPr lang="it-IT" sz="1800" dirty="0"/>
              <a:t> </a:t>
            </a:r>
            <a:r>
              <a:rPr lang="it-IT" sz="1800" dirty="0" err="1"/>
              <a:t>expanded</a:t>
            </a:r>
            <a:r>
              <a:rPr lang="it-IT" sz="1800" dirty="0"/>
              <a:t> in future </a:t>
            </a:r>
            <a:r>
              <a:rPr lang="it-IT" sz="1800" dirty="0" err="1"/>
              <a:t>if</a:t>
            </a:r>
            <a:r>
              <a:rPr lang="it-IT" sz="1800" dirty="0"/>
              <a:t> </a:t>
            </a:r>
            <a:r>
              <a:rPr lang="it-IT" sz="1800" dirty="0" err="1"/>
              <a:t>needed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587958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Middleware projects 2020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Direct access </a:t>
            </a:r>
            <a:r>
              <a:rPr lang="it-IT" dirty="0" err="1"/>
              <a:t>elaboration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an array, in </a:t>
            </a:r>
            <a:r>
              <a:rPr lang="it-IT" dirty="0" err="1"/>
              <a:t>which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position </a:t>
            </a:r>
            <a:r>
              <a:rPr lang="it-IT" dirty="0" err="1"/>
              <a:t>corresponds</a:t>
            </a:r>
            <a:r>
              <a:rPr lang="it-IT" dirty="0"/>
              <a:t> to the i-</a:t>
            </a:r>
            <a:r>
              <a:rPr lang="it-IT" dirty="0" err="1"/>
              <a:t>th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array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per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scans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part of the database, </a:t>
            </a:r>
            <a:r>
              <a:rPr lang="it-IT" dirty="0" err="1"/>
              <a:t>populating</a:t>
            </a:r>
            <a:r>
              <a:rPr lang="it-IT" dirty="0"/>
              <a:t> the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MPI_Reduce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a «global» </a:t>
            </a:r>
            <a:r>
              <a:rPr lang="it-IT" dirty="0" err="1"/>
              <a:t>version</a:t>
            </a:r>
            <a:r>
              <a:rPr lang="it-IT" dirty="0"/>
              <a:t> of the array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OpenMP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this</a:t>
            </a:r>
            <a:r>
              <a:rPr lang="it-IT" sz="1800" dirty="0"/>
              <a:t> query,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had</a:t>
            </a:r>
            <a:r>
              <a:rPr lang="it-IT" sz="1800" dirty="0"/>
              <a:t> to use </a:t>
            </a:r>
            <a:r>
              <a:rPr lang="it-IT" sz="1800" dirty="0" err="1"/>
              <a:t>locks</a:t>
            </a:r>
            <a:r>
              <a:rPr lang="it-IT" sz="1800" dirty="0"/>
              <a:t> due to race </a:t>
            </a:r>
            <a:r>
              <a:rPr lang="it-IT" sz="1800" dirty="0" err="1"/>
              <a:t>conditions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perfomances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highly</a:t>
            </a:r>
            <a:r>
              <a:rPr lang="it-IT" sz="1800" dirty="0"/>
              <a:t> </a:t>
            </a:r>
            <a:r>
              <a:rPr lang="it-IT" sz="1800" dirty="0" err="1"/>
              <a:t>worse</a:t>
            </a:r>
            <a:r>
              <a:rPr lang="it-I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62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2400" dirty="0" err="1"/>
              <a:t>OpenMP</a:t>
            </a:r>
            <a:r>
              <a:rPr lang="it-IT" sz="2400" dirty="0"/>
              <a:t> – MPI: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MPI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en-US" sz="1800" dirty="0"/>
              <a:t>Note: we assumed that factors in the </a:t>
            </a:r>
            <a:r>
              <a:rPr lang="en-US" sz="1800" dirty="0" err="1"/>
              <a:t>db</a:t>
            </a:r>
            <a:r>
              <a:rPr lang="en-US" sz="1800" dirty="0"/>
              <a:t> are provided without “holes”</a:t>
            </a:r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01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err="1"/>
              <a:t>OpenMP</a:t>
            </a:r>
            <a:r>
              <a:rPr lang="it-IT" dirty="0"/>
              <a:t> – MPI: Query 3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Double 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date,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, scanning the </a:t>
            </a:r>
            <a:r>
              <a:rPr lang="it-IT" dirty="0" err="1"/>
              <a:t>tuples</a:t>
            </a:r>
            <a:r>
              <a:rPr lang="it-IT" dirty="0"/>
              <a:t>, an array </a:t>
            </a:r>
            <a:r>
              <a:rPr lang="it-IT" dirty="0" err="1"/>
              <a:t>indexed</a:t>
            </a:r>
            <a:r>
              <a:rPr lang="it-IT" dirty="0"/>
              <a:t> by week with the information </a:t>
            </a:r>
            <a:r>
              <a:rPr lang="it-IT" dirty="0" err="1"/>
              <a:t>needed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of processing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parallelized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boroughs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6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running on Amazon EC2 cluster, with </a:t>
            </a:r>
            <a:r>
              <a:rPr lang="it-IT" dirty="0" err="1"/>
              <a:t>starcluster</a:t>
            </a:r>
            <a:r>
              <a:rPr lang="it-IT" dirty="0"/>
              <a:t>. The machine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4 cores and 16 GB of RAM </a:t>
            </a:r>
            <a:r>
              <a:rPr lang="it-IT" dirty="0" err="1"/>
              <a:t>memory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code with the </a:t>
            </a:r>
            <a:r>
              <a:rPr lang="it-IT" dirty="0" err="1"/>
              <a:t>given</a:t>
            </a:r>
            <a:r>
              <a:rPr lang="it-IT" dirty="0"/>
              <a:t> database and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replicated</a:t>
            </a:r>
            <a:r>
              <a:rPr lang="it-IT" dirty="0"/>
              <a:t> 4 times and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serial </a:t>
            </a:r>
            <a:r>
              <a:rPr lang="it-IT" dirty="0" err="1"/>
              <a:t>performaces</a:t>
            </a:r>
            <a:r>
              <a:rPr lang="it-IT" dirty="0"/>
              <a:t> are </a:t>
            </a:r>
            <a:r>
              <a:rPr lang="it-IT" dirty="0" err="1"/>
              <a:t>measured</a:t>
            </a:r>
            <a:r>
              <a:rPr lang="it-IT" dirty="0"/>
              <a:t>, so to be </a:t>
            </a:r>
            <a:r>
              <a:rPr lang="it-IT" dirty="0" err="1"/>
              <a:t>able</a:t>
            </a:r>
            <a:r>
              <a:rPr lang="it-IT" dirty="0"/>
              <a:t> to make a </a:t>
            </a:r>
            <a:r>
              <a:rPr lang="it-IT" dirty="0" err="1"/>
              <a:t>comparison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parallelization</a:t>
            </a:r>
            <a:r>
              <a:rPr lang="it-IT" dirty="0"/>
              <a:t>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made </a:t>
            </a:r>
            <a:r>
              <a:rPr lang="it-IT" dirty="0" err="1"/>
              <a:t>between</a:t>
            </a:r>
            <a:r>
              <a:rPr lang="it-IT" dirty="0"/>
              <a:t> 2 </a:t>
            </a:r>
            <a:r>
              <a:rPr lang="it-IT" dirty="0" err="1"/>
              <a:t>threads</a:t>
            </a:r>
            <a:r>
              <a:rPr lang="it-IT" dirty="0"/>
              <a:t> and 4 </a:t>
            </a:r>
            <a:r>
              <a:rPr lang="it-IT" dirty="0" err="1"/>
              <a:t>threads</a:t>
            </a:r>
            <a:r>
              <a:rPr lang="it-IT" dirty="0"/>
              <a:t>, 2 </a:t>
            </a:r>
            <a:r>
              <a:rPr lang="it-IT" dirty="0" err="1"/>
              <a:t>processes</a:t>
            </a:r>
            <a:r>
              <a:rPr lang="it-IT" dirty="0"/>
              <a:t> and 4 </a:t>
            </a:r>
            <a:r>
              <a:rPr lang="it-IT" dirty="0" err="1"/>
              <a:t>processes</a:t>
            </a:r>
            <a:r>
              <a:rPr lang="it-IT" dirty="0"/>
              <a:t>; for 4 and 8 times the </a:t>
            </a:r>
            <a:r>
              <a:rPr lang="it-IT" dirty="0" err="1"/>
              <a:t>db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8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04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B125D1-80D6-4FDD-B7DE-2B0E5BAD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502" y="2784985"/>
            <a:ext cx="3208298" cy="29034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A52956-40A6-495D-A831-DD5CD544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4985"/>
            <a:ext cx="3071126" cy="2872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80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ABF95F9-942F-4C3D-BD65-180F9C61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99" y="2815306"/>
            <a:ext cx="3078747" cy="29034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7E4173-F78B-4B8D-B768-E0EFD629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15" y="2815306"/>
            <a:ext cx="3208298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446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2733</Words>
  <Application>Microsoft Office PowerPoint</Application>
  <PresentationFormat>Presentazione su schermo (4:3)</PresentationFormat>
  <Paragraphs>312</Paragraphs>
  <Slides>39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POLI</vt:lpstr>
      <vt:lpstr>Titolo presentazione sottotitolo</vt:lpstr>
      <vt:lpstr>OpenMP – MPI project</vt:lpstr>
      <vt:lpstr>OpenMP – MPI: Setup and reading operations</vt:lpstr>
      <vt:lpstr>OpenMP – MPI: Query 1 Number of lethal accidents per week throughout the entire dataset</vt:lpstr>
      <vt:lpstr>OpenMP – MPI: Query 2 Number of accidents and percentage of number of deaths per contributing factor in the dataset</vt:lpstr>
      <vt:lpstr>OpenMP – MPI: Query 3 Number of accidents and average number of lethal accidents per week per borough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Spark project</vt:lpstr>
      <vt:lpstr>Spark project: Setup and reading operations </vt:lpstr>
      <vt:lpstr>Spark project: Query 1 Number of lethal accidents per week throughout the entire dataset</vt:lpstr>
      <vt:lpstr>Spark project: Query 2 Number of accidents and percentage of number of deaths per contributing factor in the dataset</vt:lpstr>
      <vt:lpstr>Spark project: Query 3 Number of accidents and average number of lethal accidents per week per borough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Comparison: Spark – openMP/MPI</vt:lpstr>
      <vt:lpstr>REST project</vt:lpstr>
      <vt:lpstr>REST project - Model</vt:lpstr>
      <vt:lpstr>REST project - Model</vt:lpstr>
      <vt:lpstr>REST project - Controller</vt:lpstr>
      <vt:lpstr>REST project – Service and View</vt:lpstr>
      <vt:lpstr>REST project – OAuth2.0</vt:lpstr>
      <vt:lpstr>REST project – OAuth2.0</vt:lpstr>
      <vt:lpstr>Middleware projects 2020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Carmelo Valore</cp:lastModifiedBy>
  <cp:revision>291</cp:revision>
  <dcterms:created xsi:type="dcterms:W3CDTF">2015-05-26T12:27:57Z</dcterms:created>
  <dcterms:modified xsi:type="dcterms:W3CDTF">2020-09-05T07:00:24Z</dcterms:modified>
</cp:coreProperties>
</file>